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71" r:id="rId3"/>
    <p:sldId id="257" r:id="rId4"/>
    <p:sldId id="267" r:id="rId5"/>
    <p:sldId id="272" r:id="rId6"/>
    <p:sldId id="269" r:id="rId7"/>
    <p:sldId id="273" r:id="rId8"/>
    <p:sldId id="270" r:id="rId9"/>
    <p:sldId id="268" r:id="rId10"/>
    <p:sldId id="259" r:id="rId11"/>
    <p:sldId id="274" r:id="rId12"/>
    <p:sldId id="275" r:id="rId13"/>
    <p:sldId id="279" r:id="rId14"/>
    <p:sldId id="280" r:id="rId15"/>
    <p:sldId id="284" r:id="rId16"/>
    <p:sldId id="287" r:id="rId17"/>
    <p:sldId id="285" r:id="rId18"/>
    <p:sldId id="281" r:id="rId19"/>
    <p:sldId id="286" r:id="rId20"/>
    <p:sldId id="277" r:id="rId21"/>
    <p:sldId id="278" r:id="rId22"/>
    <p:sldId id="276" r:id="rId23"/>
    <p:sldId id="282" r:id="rId24"/>
    <p:sldId id="283" r:id="rId25"/>
  </p:sldIdLst>
  <p:sldSz cx="9144000" cy="6858000" type="screen4x3"/>
  <p:notesSz cx="9926638" cy="67818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howGuides="1">
      <p:cViewPr>
        <p:scale>
          <a:sx n="81" d="100"/>
          <a:sy n="81" d="100"/>
        </p:scale>
        <p:origin x="-105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92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09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3909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A07E5F-8F1C-408E-B0BD-043E600CB553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41533"/>
            <a:ext cx="4301543" cy="33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798" y="6441533"/>
            <a:ext cx="4301543" cy="33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097002-73FD-4B96-83F7-84415B7A65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83126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09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909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91137A-FF88-44DC-862A-4EF32EEDEFA0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08000"/>
            <a:ext cx="3392488" cy="25431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664" y="3221355"/>
            <a:ext cx="7941310" cy="305181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41533"/>
            <a:ext cx="4301543" cy="33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798" y="6441533"/>
            <a:ext cx="4301543" cy="33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1254F8-1B61-41CA-B6F5-8F9CF1623C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88821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1254F8-1B61-41CA-B6F5-8F9CF1623CB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0052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7987E-45B0-414F-826D-4672BF416E6A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3D50A-4D59-4E13-81F0-2E1A2EC615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0094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7987E-45B0-414F-826D-4672BF416E6A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3D50A-4D59-4E13-81F0-2E1A2EC615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6682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7987E-45B0-414F-826D-4672BF416E6A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3D50A-4D59-4E13-81F0-2E1A2EC615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7684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7987E-45B0-414F-826D-4672BF416E6A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3D50A-4D59-4E13-81F0-2E1A2EC615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3759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7987E-45B0-414F-826D-4672BF416E6A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3D50A-4D59-4E13-81F0-2E1A2EC615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0781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7987E-45B0-414F-826D-4672BF416E6A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3D50A-4D59-4E13-81F0-2E1A2EC615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9570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7987E-45B0-414F-826D-4672BF416E6A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3D50A-4D59-4E13-81F0-2E1A2EC615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3746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7987E-45B0-414F-826D-4672BF416E6A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3D50A-4D59-4E13-81F0-2E1A2EC615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1335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7987E-45B0-414F-826D-4672BF416E6A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3D50A-4D59-4E13-81F0-2E1A2EC615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0109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7987E-45B0-414F-826D-4672BF416E6A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3D50A-4D59-4E13-81F0-2E1A2EC615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8319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7987E-45B0-414F-826D-4672BF416E6A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3D50A-4D59-4E13-81F0-2E1A2EC615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6010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37987E-45B0-414F-826D-4672BF416E6A}" type="datetimeFigureOut">
              <a:rPr lang="ru-RU" smtClean="0"/>
              <a:pPr/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73D50A-4D59-4E13-81F0-2E1A2EC615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0201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22543" y="2157830"/>
            <a:ext cx="9157094" cy="4727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ая выноска 1"/>
          <p:cNvSpPr/>
          <p:nvPr/>
        </p:nvSpPr>
        <p:spPr>
          <a:xfrm>
            <a:off x="2483768" y="5085184"/>
            <a:ext cx="5934022" cy="1358838"/>
          </a:xfrm>
          <a:prstGeom prst="wedgeRectCallout">
            <a:avLst>
              <a:gd name="adj1" fmla="val -71067"/>
              <a:gd name="adj2" fmla="val -170694"/>
            </a:avLst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Шаг №2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Нажать на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«Педагогическая аттестация»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36512" y="-27384"/>
            <a:ext cx="8454302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</a:rPr>
              <a:t>Шаг №1</a:t>
            </a:r>
          </a:p>
          <a:p>
            <a:r>
              <a:rPr lang="ru-RU" sz="3200" dirty="0" smtClean="0">
                <a:solidFill>
                  <a:srgbClr val="C00000"/>
                </a:solidFill>
              </a:rPr>
              <a:t>ВАЖНО!!! Работа через браузер </a:t>
            </a:r>
            <a:r>
              <a:rPr lang="en-US" sz="3200" dirty="0" smtClean="0">
                <a:solidFill>
                  <a:srgbClr val="C00000"/>
                </a:solidFill>
              </a:rPr>
              <a:t>Google Chrome</a:t>
            </a:r>
            <a:endParaRPr lang="ru-RU" sz="3200" dirty="0" smtClean="0">
              <a:solidFill>
                <a:srgbClr val="C00000"/>
              </a:solidFill>
            </a:endParaRPr>
          </a:p>
          <a:p>
            <a:r>
              <a:rPr lang="ru-RU" sz="3200" dirty="0" smtClean="0">
                <a:solidFill>
                  <a:srgbClr val="C00000"/>
                </a:solidFill>
              </a:rPr>
              <a:t>Вход </a:t>
            </a: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сайт 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edu.tatar.ru</a:t>
            </a: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 smtClean="0">
                <a:solidFill>
                  <a:srgbClr val="C00000"/>
                </a:solidFill>
              </a:rPr>
              <a:t>по Логином и паролем в 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ЛИЧНЫЙ КАБИНЕТ</a:t>
            </a:r>
            <a:endParaRPr lang="en-US" sz="36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8244408" y="291228"/>
            <a:ext cx="867165" cy="977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4505159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161764" y="733426"/>
            <a:ext cx="8820472" cy="5391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ая выноска 2"/>
          <p:cNvSpPr/>
          <p:nvPr/>
        </p:nvSpPr>
        <p:spPr>
          <a:xfrm>
            <a:off x="4572000" y="4437112"/>
            <a:ext cx="4176464" cy="2016224"/>
          </a:xfrm>
          <a:prstGeom prst="wedgeRectCallout">
            <a:avLst>
              <a:gd name="adj1" fmla="val -74367"/>
              <a:gd name="adj2" fmla="val -151208"/>
            </a:avLst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Далее необходимо «</a:t>
            </a:r>
            <a:r>
              <a:rPr lang="ru-RU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Загрузить </a:t>
            </a:r>
          </a:p>
          <a:p>
            <a:pPr algn="ctr"/>
            <a:r>
              <a:rPr lang="ru-RU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файлы в хранилище</a:t>
            </a:r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442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10793" t="12339" r="11931" b="11054"/>
          <a:stretch/>
        </p:blipFill>
        <p:spPr bwMode="auto">
          <a:xfrm>
            <a:off x="0" y="0"/>
            <a:ext cx="9144000" cy="50131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5" name="Прямоугольная выноска 4"/>
          <p:cNvSpPr/>
          <p:nvPr/>
        </p:nvSpPr>
        <p:spPr>
          <a:xfrm>
            <a:off x="971600" y="4581128"/>
            <a:ext cx="4176464" cy="2276872"/>
          </a:xfrm>
          <a:prstGeom prst="wedgeRectCallout">
            <a:avLst>
              <a:gd name="adj1" fmla="val -20095"/>
              <a:gd name="adj2" fmla="val -153673"/>
            </a:avLst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добавлении файлов не забываем отметить галочкой файлы для </a:t>
            </a:r>
            <a:r>
              <a:rPr lang="ru-RU" sz="2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подгрузки</a:t>
            </a: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051720" y="1844824"/>
            <a:ext cx="360040" cy="36004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5292080" y="3717032"/>
            <a:ext cx="3851920" cy="2276872"/>
          </a:xfrm>
          <a:prstGeom prst="wedgeRectCallout">
            <a:avLst>
              <a:gd name="adj1" fmla="val -36438"/>
              <a:gd name="adj2" fmla="val -91453"/>
            </a:avLst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Далее необходимо нажать</a:t>
            </a:r>
          </a:p>
          <a:p>
            <a:pPr algn="ctr"/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Добавить</a:t>
            </a:r>
          </a:p>
          <a:p>
            <a:pPr algn="ctr"/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выбранные файлы</a:t>
            </a: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80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1322" t="8484" r="12615" b="7414"/>
          <a:stretch/>
        </p:blipFill>
        <p:spPr bwMode="auto">
          <a:xfrm>
            <a:off x="21704" y="-11438"/>
            <a:ext cx="9122296" cy="57425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5" name="Прямоугольная выноска 4"/>
          <p:cNvSpPr/>
          <p:nvPr/>
        </p:nvSpPr>
        <p:spPr>
          <a:xfrm>
            <a:off x="971600" y="4437112"/>
            <a:ext cx="3851920" cy="2276872"/>
          </a:xfrm>
          <a:prstGeom prst="wedgeRectCallout">
            <a:avLst>
              <a:gd name="adj1" fmla="val 89277"/>
              <a:gd name="adj2" fmla="val -7738"/>
            </a:avLst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Далее необходимо нажать</a:t>
            </a:r>
          </a:p>
          <a:p>
            <a:pPr algn="ctr"/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сохранить</a:t>
            </a: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3053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1322" t="8483" r="12615" b="7667"/>
          <a:stretch/>
        </p:blipFill>
        <p:spPr bwMode="auto">
          <a:xfrm>
            <a:off x="29220" y="0"/>
            <a:ext cx="9114780" cy="53189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6" name="Прямоугольная выноска 5"/>
          <p:cNvSpPr/>
          <p:nvPr/>
        </p:nvSpPr>
        <p:spPr>
          <a:xfrm>
            <a:off x="251520" y="3950935"/>
            <a:ext cx="4752528" cy="1998346"/>
          </a:xfrm>
          <a:prstGeom prst="wedgeRectCallout">
            <a:avLst>
              <a:gd name="adj1" fmla="val 47006"/>
              <a:gd name="adj2" fmla="val -177726"/>
            </a:avLst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Нажать «</a:t>
            </a:r>
            <a:r>
              <a:rPr lang="ru-RU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Изменить типы документов</a:t>
            </a:r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</a:p>
        </p:txBody>
      </p:sp>
    </p:spTree>
    <p:extLst>
      <p:ext uri="{BB962C8B-B14F-4D97-AF65-F5344CB8AC3E}">
        <p14:creationId xmlns:p14="http://schemas.microsoft.com/office/powerpoint/2010/main" xmlns="" val="285004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-1452" t="34447" r="1452" b="7198"/>
          <a:stretch/>
        </p:blipFill>
        <p:spPr bwMode="auto">
          <a:xfrm>
            <a:off x="0" y="0"/>
            <a:ext cx="6675916" cy="32849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5" name="Прямоугольная выноска 4"/>
          <p:cNvSpPr/>
          <p:nvPr/>
        </p:nvSpPr>
        <p:spPr>
          <a:xfrm>
            <a:off x="0" y="2840223"/>
            <a:ext cx="5403898" cy="1884922"/>
          </a:xfrm>
          <a:prstGeom prst="wedgeRectCallout">
            <a:avLst>
              <a:gd name="adj1" fmla="val 28888"/>
              <a:gd name="adj2" fmla="val -109014"/>
            </a:avLst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далее</a:t>
            </a:r>
            <a:r>
              <a:rPr lang="ru-RU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выбираем </a:t>
            </a:r>
          </a:p>
          <a:p>
            <a:r>
              <a:rPr lang="ru-RU" sz="28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Карта результативности</a:t>
            </a:r>
            <a:r>
              <a:rPr lang="ru-RU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карта </a:t>
            </a: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результативности, </a:t>
            </a:r>
            <a:r>
              <a:rPr lang="ru-RU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далее «</a:t>
            </a:r>
            <a:r>
              <a:rPr lang="ru-RU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обновить тип </a:t>
            </a:r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документов</a:t>
            </a: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0" y="2852139"/>
            <a:ext cx="5403899" cy="1873006"/>
          </a:xfrm>
          <a:prstGeom prst="wedgeRectCallout">
            <a:avLst>
              <a:gd name="adj1" fmla="val -1898"/>
              <a:gd name="adj2" fmla="val -106145"/>
            </a:avLst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Объект 3"/>
          <p:cNvPicPr>
            <a:picLocks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2482" t="46561" r="24058" b="20930"/>
          <a:stretch/>
        </p:blipFill>
        <p:spPr bwMode="auto">
          <a:xfrm>
            <a:off x="4320480" y="4653136"/>
            <a:ext cx="4716016" cy="21602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cxnSp>
        <p:nvCxnSpPr>
          <p:cNvPr id="10" name="Прямая со стрелкой 9"/>
          <p:cNvCxnSpPr/>
          <p:nvPr/>
        </p:nvCxnSpPr>
        <p:spPr>
          <a:xfrm>
            <a:off x="2843808" y="4653136"/>
            <a:ext cx="2880320" cy="1512168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вал 12"/>
          <p:cNvSpPr/>
          <p:nvPr/>
        </p:nvSpPr>
        <p:spPr>
          <a:xfrm>
            <a:off x="5724128" y="6021288"/>
            <a:ext cx="1152128" cy="432048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239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2919" t="10540" r="14067" b="7969"/>
          <a:stretch/>
        </p:blipFill>
        <p:spPr bwMode="auto">
          <a:xfrm>
            <a:off x="107504" y="1174289"/>
            <a:ext cx="9144000" cy="56612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83689" y="188640"/>
            <a:ext cx="94082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5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так выглядит пакет на </a:t>
            </a:r>
            <a:r>
              <a:rPr lang="ru-RU" sz="35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«первую категорию»</a:t>
            </a:r>
            <a:endParaRPr lang="ru-RU" sz="35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5940152" y="692696"/>
            <a:ext cx="805148" cy="2520280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4499992" y="3212976"/>
            <a:ext cx="2376264" cy="936104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1550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621" t="12594" r="25012" b="21875"/>
          <a:stretch/>
        </p:blipFill>
        <p:spPr bwMode="auto">
          <a:xfrm>
            <a:off x="174058" y="1212974"/>
            <a:ext cx="8651868" cy="4952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1" y="-99392"/>
            <a:ext cx="7944804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5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первой </a:t>
            </a:r>
            <a:r>
              <a:rPr lang="ru-RU" sz="35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кв.категории</a:t>
            </a:r>
            <a:endParaRPr lang="ru-RU" sz="35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5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«тип документов пакета» разнообразен.</a:t>
            </a:r>
            <a:endParaRPr lang="ru-RU" sz="35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3578847" y="980728"/>
            <a:ext cx="86967" cy="761934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2320965" y="1844824"/>
            <a:ext cx="3168352" cy="1948341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555776" y="3861048"/>
            <a:ext cx="644420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Вам необходимо будет 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выбирать тип под тот документ, который так и называется</a:t>
            </a: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(например: 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Карта результативности, Лист самооценки </a:t>
            </a: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(по положению на первую </a:t>
            </a:r>
            <a:r>
              <a:rPr lang="ru-RU" sz="2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кв.категорию</a:t>
            </a: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238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1322" t="8483" r="12615" b="7667"/>
          <a:stretch/>
        </p:blipFill>
        <p:spPr bwMode="auto">
          <a:xfrm>
            <a:off x="29220" y="0"/>
            <a:ext cx="9114780" cy="53189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6" name="Прямоугольная выноска 5"/>
          <p:cNvSpPr/>
          <p:nvPr/>
        </p:nvSpPr>
        <p:spPr>
          <a:xfrm>
            <a:off x="251520" y="3950935"/>
            <a:ext cx="4752528" cy="1998346"/>
          </a:xfrm>
          <a:prstGeom prst="wedgeRectCallout">
            <a:avLst>
              <a:gd name="adj1" fmla="val 47006"/>
              <a:gd name="adj2" fmla="val -177726"/>
            </a:avLst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Нажать «</a:t>
            </a:r>
            <a:r>
              <a:rPr lang="ru-RU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Изменить типы документов</a:t>
            </a:r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979712" y="1196752"/>
            <a:ext cx="792088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235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621" t="12594" r="25012" b="21875"/>
          <a:stretch/>
        </p:blipFill>
        <p:spPr bwMode="auto">
          <a:xfrm>
            <a:off x="174058" y="1212974"/>
            <a:ext cx="8651868" cy="4952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1" y="-99392"/>
            <a:ext cx="7944804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5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высшей </a:t>
            </a:r>
            <a:r>
              <a:rPr lang="ru-RU" sz="35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кв.категории</a:t>
            </a:r>
            <a:endParaRPr lang="ru-RU" sz="35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5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«тип документов пакета» разнообразен.</a:t>
            </a:r>
            <a:endParaRPr lang="ru-RU" sz="35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3578847" y="980728"/>
            <a:ext cx="86967" cy="761934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2320965" y="1844824"/>
            <a:ext cx="3168352" cy="1948341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555776" y="3861048"/>
            <a:ext cx="644420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Вам необходимо будет 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выбирать тип под тот документ, который так и называется</a:t>
            </a: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(например: </a:t>
            </a:r>
            <a:r>
              <a:rPr lang="ru-RU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Карта результативности, Лист самооценки, Аттестационный лист, Другие документы </a:t>
            </a: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(по положению на </a:t>
            </a:r>
            <a:r>
              <a:rPr lang="ru-RU" sz="2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выс.кв.категорию</a:t>
            </a: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6014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3"/>
          <p:cNvPicPr>
            <a:picLocks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2482" t="46561" r="24058" b="20930"/>
          <a:stretch/>
        </p:blipFill>
        <p:spPr bwMode="auto">
          <a:xfrm>
            <a:off x="0" y="80628"/>
            <a:ext cx="7380312" cy="33843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7" name="Прямоугольная выноска 6"/>
          <p:cNvSpPr/>
          <p:nvPr/>
        </p:nvSpPr>
        <p:spPr>
          <a:xfrm>
            <a:off x="3419872" y="4725144"/>
            <a:ext cx="5403898" cy="1884922"/>
          </a:xfrm>
          <a:prstGeom prst="wedgeRectCallout">
            <a:avLst>
              <a:gd name="adj1" fmla="val -55956"/>
              <a:gd name="adj2" fmla="val -141810"/>
            </a:avLst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далее </a:t>
            </a:r>
            <a:r>
              <a:rPr lang="ru-RU" sz="4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обновить тип </a:t>
            </a:r>
            <a:r>
              <a:rPr lang="ru-RU" sz="4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документов</a:t>
            </a:r>
            <a:r>
              <a:rPr lang="ru-RU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4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2195736" y="2204864"/>
            <a:ext cx="1872208" cy="72008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974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1903" t="8483" r="9132" b="12854"/>
          <a:stretch/>
        </p:blipFill>
        <p:spPr bwMode="auto">
          <a:xfrm>
            <a:off x="71500" y="265641"/>
            <a:ext cx="8676964" cy="51075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6" name="Прямоугольная выноска 5"/>
          <p:cNvSpPr/>
          <p:nvPr/>
        </p:nvSpPr>
        <p:spPr>
          <a:xfrm>
            <a:off x="4932040" y="4693797"/>
            <a:ext cx="3024336" cy="1358838"/>
          </a:xfrm>
          <a:prstGeom prst="wedgeRectCallout">
            <a:avLst>
              <a:gd name="adj1" fmla="val -119758"/>
              <a:gd name="adj2" fmla="val -223968"/>
            </a:avLst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Шаг №3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Создать пакет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2898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1971" t="7296" r="14980" b="12732"/>
          <a:stretch/>
        </p:blipFill>
        <p:spPr>
          <a:xfrm>
            <a:off x="138601" y="1021096"/>
            <a:ext cx="7992888" cy="4815807"/>
          </a:xfrm>
          <a:prstGeom prst="rect">
            <a:avLst/>
          </a:prstGeom>
        </p:spPr>
      </p:pic>
      <p:sp>
        <p:nvSpPr>
          <p:cNvPr id="5" name="Прямоугольная выноска 4"/>
          <p:cNvSpPr/>
          <p:nvPr/>
        </p:nvSpPr>
        <p:spPr>
          <a:xfrm>
            <a:off x="5615906" y="5301208"/>
            <a:ext cx="2736304" cy="1358838"/>
          </a:xfrm>
          <a:prstGeom prst="wedgeRectCallout">
            <a:avLst>
              <a:gd name="adj1" fmla="val -107713"/>
              <a:gd name="adj2" fmla="val -85285"/>
            </a:avLst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так выглядит созданный пакет документов</a:t>
            </a:r>
            <a:endParaRPr lang="ru-RU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3" y="0"/>
            <a:ext cx="903649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После сохранения пакета, </a:t>
            </a:r>
            <a:r>
              <a:rPr lang="ru-RU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 увидите 4 знака </a:t>
            </a:r>
            <a:br>
              <a:rPr lang="ru-RU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 smtClean="0">
                <a:solidFill>
                  <a:srgbClr val="C00000"/>
                </a:solidFill>
              </a:rPr>
              <a:t>в разделе «Педагогическая аттестация»</a:t>
            </a:r>
            <a:endParaRPr lang="ru-RU" sz="3200" dirty="0">
              <a:solidFill>
                <a:srgbClr val="C00000"/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6984058" y="538609"/>
            <a:ext cx="248777" cy="3898503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6228184" y="4509120"/>
            <a:ext cx="1451618" cy="525494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371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8000" y="5817458"/>
            <a:ext cx="84332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крестик</a:t>
            </a:r>
            <a:r>
              <a:rPr lang="ru-RU" sz="4000" dirty="0" smtClean="0">
                <a:solidFill>
                  <a:srgbClr val="0000FF"/>
                </a:solidFill>
              </a:rPr>
              <a:t> </a:t>
            </a:r>
            <a:r>
              <a:rPr lang="ru-RU" sz="4000" dirty="0" smtClean="0">
                <a:solidFill>
                  <a:srgbClr val="FF0000"/>
                </a:solidFill>
              </a:rPr>
              <a:t>– удалить </a:t>
            </a:r>
            <a:r>
              <a:rPr lang="ru-RU" sz="4000" dirty="0">
                <a:solidFill>
                  <a:srgbClr val="FF0000"/>
                </a:solidFill>
              </a:rPr>
              <a:t>всё</a:t>
            </a:r>
            <a:endParaRPr lang="ru-RU" sz="4000" dirty="0"/>
          </a:p>
        </p:txBody>
      </p:sp>
      <p:pic>
        <p:nvPicPr>
          <p:cNvPr id="7" name="Объект 4"/>
          <p:cNvPicPr>
            <a:picLocks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72120" t="42453" r="16451" b="51916"/>
          <a:stretch/>
        </p:blipFill>
        <p:spPr bwMode="auto">
          <a:xfrm>
            <a:off x="2945196" y="108115"/>
            <a:ext cx="2746041" cy="7851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71181" y="136636"/>
            <a:ext cx="26934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действия</a:t>
            </a:r>
            <a:r>
              <a:rPr lang="ru-RU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2280" y="1124744"/>
            <a:ext cx="59849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Папка</a:t>
            </a:r>
            <a:r>
              <a:rPr lang="ru-RU" sz="4000" dirty="0">
                <a:solidFill>
                  <a:srgbClr val="0000FF"/>
                </a:solidFill>
              </a:rPr>
              <a:t> </a:t>
            </a:r>
            <a:r>
              <a:rPr lang="ru-RU" sz="4000" dirty="0">
                <a:solidFill>
                  <a:srgbClr val="FF0000"/>
                </a:solidFill>
              </a:rPr>
              <a:t>– просмотр </a:t>
            </a:r>
            <a:r>
              <a:rPr lang="ru-RU" sz="4000" dirty="0" smtClean="0">
                <a:solidFill>
                  <a:srgbClr val="FF0000"/>
                </a:solidFill>
              </a:rPr>
              <a:t>пакета</a:t>
            </a:r>
            <a:endParaRPr lang="ru-RU" dirty="0"/>
          </a:p>
        </p:txBody>
      </p:sp>
      <p:pic>
        <p:nvPicPr>
          <p:cNvPr id="12" name="Объект 4"/>
          <p:cNvPicPr>
            <a:picLocks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72120" t="42453" r="24818" b="51916"/>
          <a:stretch/>
        </p:blipFill>
        <p:spPr bwMode="auto">
          <a:xfrm>
            <a:off x="7431653" y="891309"/>
            <a:ext cx="1285045" cy="11521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218000" y="2276872"/>
            <a:ext cx="56886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карандаш</a:t>
            </a:r>
            <a:r>
              <a:rPr lang="ru-RU" sz="4000" dirty="0">
                <a:solidFill>
                  <a:srgbClr val="0000FF"/>
                </a:solidFill>
              </a:rPr>
              <a:t> </a:t>
            </a:r>
            <a:r>
              <a:rPr lang="ru-RU" sz="4000" dirty="0">
                <a:solidFill>
                  <a:srgbClr val="FF0000"/>
                </a:solidFill>
              </a:rPr>
              <a:t>– редактировать </a:t>
            </a:r>
            <a:r>
              <a:rPr lang="ru-RU" sz="4000" dirty="0" smtClean="0">
                <a:solidFill>
                  <a:srgbClr val="FF0000"/>
                </a:solidFill>
              </a:rPr>
              <a:t>пакет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98906" y="3977769"/>
            <a:ext cx="600128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прямоугольник</a:t>
            </a:r>
            <a:r>
              <a:rPr lang="ru-RU" sz="4000" dirty="0">
                <a:solidFill>
                  <a:srgbClr val="0000FF"/>
                </a:solidFill>
              </a:rPr>
              <a:t> </a:t>
            </a:r>
            <a:r>
              <a:rPr lang="ru-RU" sz="4000" dirty="0">
                <a:solidFill>
                  <a:srgbClr val="FF0000"/>
                </a:solidFill>
              </a:rPr>
              <a:t>– редактировать заявление</a:t>
            </a:r>
            <a:endParaRPr lang="ru-RU" dirty="0"/>
          </a:p>
        </p:txBody>
      </p:sp>
      <p:pic>
        <p:nvPicPr>
          <p:cNvPr id="15" name="Объект 4"/>
          <p:cNvPicPr>
            <a:picLocks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75183" t="42453" r="22165" b="51916"/>
          <a:stretch/>
        </p:blipFill>
        <p:spPr bwMode="auto">
          <a:xfrm>
            <a:off x="7469027" y="2537609"/>
            <a:ext cx="1059953" cy="11794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6" name="Объект 4"/>
          <p:cNvPicPr>
            <a:picLocks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77834" t="42453" r="18702" b="51916"/>
          <a:stretch/>
        </p:blipFill>
        <p:spPr bwMode="auto">
          <a:xfrm>
            <a:off x="7355042" y="4245082"/>
            <a:ext cx="1236821" cy="13142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7" name="Объект 4"/>
          <p:cNvPicPr>
            <a:picLocks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81298" t="42453" r="16451" b="51916"/>
          <a:stretch/>
        </p:blipFill>
        <p:spPr bwMode="auto">
          <a:xfrm>
            <a:off x="7384391" y="5559333"/>
            <a:ext cx="996990" cy="12241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cxnSp>
        <p:nvCxnSpPr>
          <p:cNvPr id="18" name="Прямая со стрелкой 17"/>
          <p:cNvCxnSpPr/>
          <p:nvPr/>
        </p:nvCxnSpPr>
        <p:spPr>
          <a:xfrm>
            <a:off x="5834624" y="1478687"/>
            <a:ext cx="1689704" cy="0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4932040" y="3284984"/>
            <a:ext cx="2536987" cy="2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6018580" y="5013176"/>
            <a:ext cx="1577756" cy="2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V="1">
            <a:off x="5143985" y="6179255"/>
            <a:ext cx="2452351" cy="1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43980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3"/>
          <p:cNvPicPr>
            <a:picLocks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1971" t="7296" r="14980" b="12732"/>
          <a:stretch/>
        </p:blipFill>
        <p:spPr>
          <a:xfrm>
            <a:off x="107503" y="1077218"/>
            <a:ext cx="8825887" cy="547260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7503" y="0"/>
            <a:ext cx="903649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Если Вы все прикрепили в пакете, но необходимо </a:t>
            </a:r>
            <a:r>
              <a:rPr lang="ru-RU" sz="3200" dirty="0" smtClean="0">
                <a:solidFill>
                  <a:srgbClr val="7030A0"/>
                </a:solidFill>
              </a:rPr>
              <a:t>нажать на стрелку </a:t>
            </a:r>
            <a:r>
              <a:rPr lang="ru-RU" sz="3200" dirty="0" smtClean="0">
                <a:solidFill>
                  <a:srgbClr val="C00000"/>
                </a:solidFill>
              </a:rPr>
              <a:t>для отправления </a:t>
            </a:r>
            <a:r>
              <a:rPr lang="ru-RU" sz="3200" dirty="0" smtClean="0">
                <a:solidFill>
                  <a:srgbClr val="7030A0"/>
                </a:solidFill>
              </a:rPr>
              <a:t>КУРАТОРУ ОУ</a:t>
            </a:r>
            <a:endParaRPr lang="ru-RU" sz="3200" dirty="0">
              <a:solidFill>
                <a:srgbClr val="7030A0"/>
              </a:solidFill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7119405" y="908720"/>
            <a:ext cx="248778" cy="4104456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6871450" y="5114212"/>
            <a:ext cx="473991" cy="525494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96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496" y="92814"/>
            <a:ext cx="9036497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Коллеги. ВАЖНО!!!</a:t>
            </a:r>
          </a:p>
          <a:p>
            <a:pPr algn="ctr"/>
            <a:r>
              <a:rPr lang="ru-RU" sz="40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педагога с высшей категорией!!!</a:t>
            </a:r>
          </a:p>
          <a:p>
            <a:r>
              <a:rPr lang="ru-RU" sz="3600" dirty="0" smtClean="0">
                <a:solidFill>
                  <a:srgbClr val="C00000"/>
                </a:solidFill>
              </a:rPr>
              <a:t> </a:t>
            </a:r>
          </a:p>
          <a:p>
            <a:pPr algn="just"/>
            <a:r>
              <a:rPr lang="ru-RU" sz="3600" dirty="0" smtClean="0">
                <a:solidFill>
                  <a:srgbClr val="C00000"/>
                </a:solidFill>
              </a:rPr>
              <a:t>Если после загрузки документов и сохранения своего пакета, </a:t>
            </a:r>
            <a:r>
              <a:rPr lang="ru-RU" sz="3600" dirty="0">
                <a:solidFill>
                  <a:srgbClr val="7030A0"/>
                </a:solidFill>
              </a:rPr>
              <a:t>стрелочка не </a:t>
            </a:r>
            <a:r>
              <a:rPr lang="ru-RU" sz="3600" dirty="0" smtClean="0">
                <a:solidFill>
                  <a:srgbClr val="7030A0"/>
                </a:solidFill>
              </a:rPr>
              <a:t>появилась</a:t>
            </a:r>
            <a:r>
              <a:rPr lang="ru-RU" sz="3600" dirty="0" smtClean="0">
                <a:solidFill>
                  <a:srgbClr val="C00000"/>
                </a:solidFill>
              </a:rPr>
              <a:t>, значит вы </a:t>
            </a:r>
            <a:r>
              <a:rPr lang="ru-RU" sz="3600" dirty="0" smtClean="0">
                <a:solidFill>
                  <a:srgbClr val="7030A0"/>
                </a:solidFill>
              </a:rPr>
              <a:t>не прикрепили все документы, которые были положенными</a:t>
            </a:r>
            <a:r>
              <a:rPr lang="ru-RU" sz="3600" dirty="0" smtClean="0">
                <a:solidFill>
                  <a:srgbClr val="C00000"/>
                </a:solidFill>
              </a:rPr>
              <a:t>.</a:t>
            </a:r>
            <a:endParaRPr lang="ru-RU" sz="3600" dirty="0">
              <a:solidFill>
                <a:srgbClr val="C00000"/>
              </a:solidFill>
            </a:endParaRPr>
          </a:p>
          <a:p>
            <a:endParaRPr lang="ru-RU" sz="3600" dirty="0" smtClean="0">
              <a:solidFill>
                <a:srgbClr val="C00000"/>
              </a:solidFill>
            </a:endParaRPr>
          </a:p>
          <a:p>
            <a:r>
              <a:rPr lang="ru-RU" sz="3600" dirty="0" smtClean="0">
                <a:solidFill>
                  <a:srgbClr val="C00000"/>
                </a:solidFill>
              </a:rPr>
              <a:t>Будьте внимательными при создании своего пакета.</a:t>
            </a:r>
          </a:p>
        </p:txBody>
      </p:sp>
    </p:spTree>
    <p:extLst>
      <p:ext uri="{BB962C8B-B14F-4D97-AF65-F5344CB8AC3E}">
        <p14:creationId xmlns:p14="http://schemas.microsoft.com/office/powerpoint/2010/main" xmlns="" val="59117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496" y="645651"/>
            <a:ext cx="903649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Сроки создания пакета и прикрепления документов:</a:t>
            </a:r>
            <a:endParaRPr lang="ru-RU" sz="4400" b="1" u="sng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000" dirty="0" smtClean="0">
                <a:solidFill>
                  <a:srgbClr val="C00000"/>
                </a:solidFill>
              </a:rPr>
              <a:t> </a:t>
            </a:r>
          </a:p>
          <a:p>
            <a:pPr algn="just"/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Высшая </a:t>
            </a:r>
            <a:r>
              <a:rPr lang="ru-RU" sz="4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кв.категория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 23.10.2019г.</a:t>
            </a:r>
          </a:p>
          <a:p>
            <a:pPr algn="just"/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Первая </a:t>
            </a:r>
            <a:r>
              <a:rPr lang="ru-RU" sz="4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кв.категория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21.10.2019г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4000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187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107504" y="764704"/>
            <a:ext cx="8962835" cy="5306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ая выноска 2"/>
          <p:cNvSpPr/>
          <p:nvPr/>
        </p:nvSpPr>
        <p:spPr>
          <a:xfrm>
            <a:off x="3563888" y="1484784"/>
            <a:ext cx="4248472" cy="3312368"/>
          </a:xfrm>
          <a:prstGeom prst="wedgeRectCallout">
            <a:avLst>
              <a:gd name="adj1" fmla="val -48124"/>
              <a:gd name="adj2" fmla="val -49694"/>
            </a:avLst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Шаг №4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НЕОБХОДИМО ЗАПОЛНИТЬ: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Желаемая категория (обязательно);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Предмет (учителя; преподаватели СПО);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Должность (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обязательно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);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Льготный (выбрать да или нет);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Тестирование (обязательно указать должность).</a:t>
            </a:r>
          </a:p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Сохранить</a:t>
            </a:r>
            <a:endParaRPr lang="ru-RU" sz="2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4860032" y="4581128"/>
            <a:ext cx="2016224" cy="792088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2069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1757" t="8996" r="12905" b="21594"/>
          <a:stretch/>
        </p:blipFill>
        <p:spPr bwMode="auto">
          <a:xfrm>
            <a:off x="276103" y="2086982"/>
            <a:ext cx="8591793" cy="459121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188640"/>
            <a:ext cx="87849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</a:rPr>
              <a:t>Если Вы все выполнили </a:t>
            </a:r>
            <a:r>
              <a:rPr lang="ru-RU" sz="3600" dirty="0" smtClean="0">
                <a:solidFill>
                  <a:srgbClr val="7030A0"/>
                </a:solidFill>
              </a:rPr>
              <a:t>ВЕРНО</a:t>
            </a:r>
            <a:r>
              <a:rPr lang="ru-RU" sz="3600" dirty="0" smtClean="0">
                <a:solidFill>
                  <a:srgbClr val="C00000"/>
                </a:solidFill>
              </a:rPr>
              <a:t>, </a:t>
            </a:r>
            <a:br>
              <a:rPr lang="ru-RU" sz="3600" dirty="0" smtClean="0">
                <a:solidFill>
                  <a:srgbClr val="C00000"/>
                </a:solidFill>
              </a:rPr>
            </a:br>
            <a:r>
              <a:rPr lang="ru-RU" sz="3600" dirty="0" smtClean="0">
                <a:solidFill>
                  <a:srgbClr val="C00000"/>
                </a:solidFill>
              </a:rPr>
              <a:t>то перед Вами появится вот такая картина </a:t>
            </a:r>
            <a:br>
              <a:rPr lang="ru-RU" sz="3600" dirty="0" smtClean="0">
                <a:solidFill>
                  <a:srgbClr val="C00000"/>
                </a:solidFill>
              </a:rPr>
            </a:br>
            <a:r>
              <a:rPr lang="ru-RU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(высшая </a:t>
            </a:r>
            <a:r>
              <a: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категория)</a:t>
            </a:r>
          </a:p>
        </p:txBody>
      </p:sp>
    </p:spTree>
    <p:extLst>
      <p:ext uri="{BB962C8B-B14F-4D97-AF65-F5344CB8AC3E}">
        <p14:creationId xmlns:p14="http://schemas.microsoft.com/office/powerpoint/2010/main" xmlns="" val="366188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866" t="14409" r="12866" b="16114"/>
          <a:stretch/>
        </p:blipFill>
        <p:spPr bwMode="auto">
          <a:xfrm>
            <a:off x="181378" y="1942966"/>
            <a:ext cx="8939138" cy="4722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51520" y="188640"/>
            <a:ext cx="87849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</a:rPr>
              <a:t>Если Вы все выполнили </a:t>
            </a:r>
            <a:r>
              <a:rPr lang="ru-RU" sz="3600" dirty="0" smtClean="0">
                <a:solidFill>
                  <a:srgbClr val="7030A0"/>
                </a:solidFill>
              </a:rPr>
              <a:t>ВЕРНО</a:t>
            </a:r>
            <a:r>
              <a:rPr lang="ru-RU" sz="3600" dirty="0" smtClean="0">
                <a:solidFill>
                  <a:srgbClr val="C00000"/>
                </a:solidFill>
              </a:rPr>
              <a:t>, </a:t>
            </a:r>
            <a:br>
              <a:rPr lang="ru-RU" sz="3600" dirty="0" smtClean="0">
                <a:solidFill>
                  <a:srgbClr val="C00000"/>
                </a:solidFill>
              </a:rPr>
            </a:br>
            <a:r>
              <a:rPr lang="ru-RU" sz="3600" dirty="0" smtClean="0">
                <a:solidFill>
                  <a:srgbClr val="C00000"/>
                </a:solidFill>
              </a:rPr>
              <a:t>то перед Вами появится вот такая картина </a:t>
            </a:r>
            <a:br>
              <a:rPr lang="ru-RU" sz="3600" dirty="0" smtClean="0">
                <a:solidFill>
                  <a:srgbClr val="C00000"/>
                </a:solidFill>
              </a:rPr>
            </a:br>
            <a:r>
              <a:rPr lang="ru-RU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(первая категория</a:t>
            </a:r>
            <a:r>
              <a: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229794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1757" t="8996" r="12905" b="21594"/>
          <a:stretch/>
        </p:blipFill>
        <p:spPr bwMode="auto">
          <a:xfrm>
            <a:off x="179512" y="188640"/>
            <a:ext cx="8229600" cy="42816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6" name="Прямоугольная выноска 5"/>
          <p:cNvSpPr/>
          <p:nvPr/>
        </p:nvSpPr>
        <p:spPr>
          <a:xfrm>
            <a:off x="716939" y="4293096"/>
            <a:ext cx="4176464" cy="2088232"/>
          </a:xfrm>
          <a:prstGeom prst="wedgeRectCallout">
            <a:avLst>
              <a:gd name="adj1" fmla="val 110364"/>
              <a:gd name="adj2" fmla="val -95259"/>
            </a:avLst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Шаг №5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Необходимо нажать  «</a:t>
            </a: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Редактировать заявление</a:t>
            </a:r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7387925" y="2996952"/>
            <a:ext cx="360040" cy="432048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266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-27384"/>
            <a:ext cx="8964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 редактирования </a:t>
            </a:r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необходимо</a:t>
            </a:r>
            <a:b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нажать </a:t>
            </a:r>
            <a:r>
              <a:rPr lang="ru-R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кнопку </a:t>
            </a:r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СОХРАНИТЬ</a:t>
            </a:r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605" t="11728" r="13469" b="9007"/>
          <a:stretch/>
        </p:blipFill>
        <p:spPr bwMode="auto">
          <a:xfrm>
            <a:off x="36512" y="1052735"/>
            <a:ext cx="9071992" cy="5845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90850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-27384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Обратите внимание</a:t>
            </a:r>
            <a:r>
              <a:rPr lang="ru-RU" sz="3600" b="1" smtClean="0">
                <a:solidFill>
                  <a:srgbClr val="FF0000"/>
                </a:solidFill>
              </a:rPr>
              <a:t>, что электронное заявление </a:t>
            </a:r>
            <a:r>
              <a:rPr lang="ru-RU" sz="3600" b="1" smtClean="0">
                <a:solidFill>
                  <a:srgbClr val="0000FF"/>
                </a:solidFill>
              </a:rPr>
              <a:t>(</a:t>
            </a:r>
            <a:r>
              <a:rPr lang="ru-RU" sz="3600" b="1" dirty="0" smtClean="0">
                <a:solidFill>
                  <a:srgbClr val="0000FF"/>
                </a:solidFill>
              </a:rPr>
              <a:t>состоит из </a:t>
            </a:r>
            <a:r>
              <a:rPr lang="ru-RU" sz="3600" b="1" dirty="0">
                <a:solidFill>
                  <a:srgbClr val="0000FF"/>
                </a:solidFill>
              </a:rPr>
              <a:t>20 </a:t>
            </a:r>
            <a:r>
              <a:rPr lang="ru-RU" sz="3600" b="1" dirty="0" smtClean="0">
                <a:solidFill>
                  <a:srgbClr val="0000FF"/>
                </a:solidFill>
              </a:rPr>
              <a:t>пунктов)</a:t>
            </a:r>
            <a:endParaRPr lang="ru-RU" sz="3600" b="1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3314" t="9046" r="14706" b="10904"/>
          <a:stretch/>
        </p:blipFill>
        <p:spPr bwMode="auto">
          <a:xfrm>
            <a:off x="395536" y="1340768"/>
            <a:ext cx="8496944" cy="50405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156416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1757" t="8996" r="12905" b="21594"/>
          <a:stretch/>
        </p:blipFill>
        <p:spPr bwMode="auto">
          <a:xfrm>
            <a:off x="0" y="44624"/>
            <a:ext cx="9144000" cy="52292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6" name="Прямоугольная выноска 5"/>
          <p:cNvSpPr/>
          <p:nvPr/>
        </p:nvSpPr>
        <p:spPr>
          <a:xfrm>
            <a:off x="716939" y="4293096"/>
            <a:ext cx="4176464" cy="2088232"/>
          </a:xfrm>
          <a:prstGeom prst="wedgeRectCallout">
            <a:avLst>
              <a:gd name="adj1" fmla="val 115441"/>
              <a:gd name="adj2" fmla="val -72413"/>
            </a:avLst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Шаг №6</a:t>
            </a:r>
          </a:p>
          <a:p>
            <a:pPr algn="ctr"/>
            <a:r>
              <a:rPr lang="ru-RU" sz="3200" b="1" dirty="0">
                <a:solidFill>
                  <a:srgbClr val="C00000"/>
                </a:solidFill>
              </a:rPr>
              <a:t>Далее необходимо нажать </a:t>
            </a:r>
            <a:r>
              <a:rPr lang="ru-RU" sz="3200" b="1" dirty="0" smtClean="0">
                <a:solidFill>
                  <a:srgbClr val="C00000"/>
                </a:solidFill>
              </a:rPr>
              <a:t>на </a:t>
            </a:r>
            <a:r>
              <a:rPr lang="ru-RU" sz="3200" b="1" dirty="0">
                <a:solidFill>
                  <a:srgbClr val="C00000"/>
                </a:solidFill>
              </a:rPr>
              <a:t>кнопку «</a:t>
            </a:r>
            <a:r>
              <a:rPr lang="ru-RU" sz="3200" b="1" dirty="0">
                <a:solidFill>
                  <a:srgbClr val="7030A0"/>
                </a:solidFill>
              </a:rPr>
              <a:t>редактировать</a:t>
            </a:r>
            <a:r>
              <a:rPr lang="ru-RU" sz="3200" b="1" dirty="0">
                <a:solidFill>
                  <a:srgbClr val="C00000"/>
                </a:solidFill>
              </a:rPr>
              <a:t>»</a:t>
            </a:r>
          </a:p>
        </p:txBody>
      </p:sp>
      <p:sp>
        <p:nvSpPr>
          <p:cNvPr id="7" name="Овал 6"/>
          <p:cNvSpPr/>
          <p:nvPr/>
        </p:nvSpPr>
        <p:spPr>
          <a:xfrm>
            <a:off x="7642902" y="3573016"/>
            <a:ext cx="360040" cy="432048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3101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1276</TotalTime>
  <Words>379</Words>
  <Application>Microsoft Office PowerPoint</Application>
  <PresentationFormat>Экран (4:3)</PresentationFormat>
  <Paragraphs>64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ринат ямиев</cp:lastModifiedBy>
  <cp:revision>94</cp:revision>
  <cp:lastPrinted>2019-10-07T13:57:44Z</cp:lastPrinted>
  <dcterms:created xsi:type="dcterms:W3CDTF">2015-04-08T08:44:51Z</dcterms:created>
  <dcterms:modified xsi:type="dcterms:W3CDTF">2019-10-15T05:50:17Z</dcterms:modified>
</cp:coreProperties>
</file>